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7" r:id="rId2"/>
    <p:sldId id="276" r:id="rId3"/>
    <p:sldId id="275" r:id="rId4"/>
    <p:sldId id="273" r:id="rId5"/>
    <p:sldId id="260" r:id="rId6"/>
    <p:sldId id="278" r:id="rId7"/>
    <p:sldId id="279" r:id="rId8"/>
    <p:sldId id="280" r:id="rId9"/>
    <p:sldId id="261" r:id="rId10"/>
    <p:sldId id="27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3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9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8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0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5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5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C020-D5E1-4B86-8E25-2E660681E1C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A18BC3-A891-4DE0-9CF9-FCDFC1C734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64FBDD-D642-48C2-88B8-27FEE3E2A2E7}" type="slidenum">
              <a:rPr lang="en-US" altLang="en-US" sz="1400">
                <a:solidFill>
                  <a:srgbClr val="5E574E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9648" y="849312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ECF20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930384" y="1283562"/>
            <a:ext cx="655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 Surfaces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0116" y="4525720"/>
            <a:ext cx="57712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م.م علي اسماعيل كريم </a:t>
            </a:r>
          </a:p>
          <a:p>
            <a:pPr algn="r" rtl="1"/>
            <a:r>
              <a:rPr lang="ar-IQ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ar-IQ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قسم الكيمياء    </a:t>
            </a:r>
          </a:p>
          <a:p>
            <a:pPr algn="r" rtl="1"/>
            <a:r>
              <a:rPr lang="ar-IQ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كلية التربية للعلوم الصرفة 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r" rtl="1"/>
            <a:endParaRPr lang="ar-AE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diyal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29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trap a hydrophobic molecule at low </a:t>
            </a:r>
            <a:r>
              <a:rPr lang="en-US" dirty="0" err="1"/>
              <a:t>pH.</a:t>
            </a:r>
            <a:r>
              <a:rPr lang="en-US" dirty="0"/>
              <a:t> </a:t>
            </a:r>
          </a:p>
          <a:p>
            <a:r>
              <a:rPr lang="en-US" dirty="0"/>
              <a:t>Then the switchable surface changes from hydrophobic to</a:t>
            </a:r>
          </a:p>
          <a:p>
            <a:r>
              <a:rPr lang="en-US" dirty="0"/>
              <a:t>hydrophilic, with an introduced solution of high </a:t>
            </a:r>
            <a:r>
              <a:rPr lang="en-US" dirty="0" err="1"/>
              <a:t>pH.</a:t>
            </a:r>
            <a:r>
              <a:rPr lang="en-US" dirty="0"/>
              <a:t> The resulting surface switch</a:t>
            </a:r>
          </a:p>
          <a:p>
            <a:r>
              <a:rPr lang="en-US" dirty="0"/>
              <a:t>weakens the hydrophobic substance’s attractions to this surface which results in an easier</a:t>
            </a:r>
          </a:p>
          <a:p>
            <a:r>
              <a:rPr lang="en-US" dirty="0"/>
              <a:t>release of the hydrophobic molecule compared without this “switch”.</a:t>
            </a:r>
          </a:p>
        </p:txBody>
      </p:sp>
    </p:spTree>
    <p:extLst>
      <p:ext uri="{BB962C8B-B14F-4D97-AF65-F5344CB8AC3E}">
        <p14:creationId xmlns:p14="http://schemas.microsoft.com/office/powerpoint/2010/main" val="79358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21511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7030A0"/>
                </a:solidFill>
              </a:rPr>
              <a:t>Questions ??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call them smart surfaces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 to changes in pH</a:t>
            </a:r>
          </a:p>
          <a:p>
            <a:r>
              <a:rPr lang="en-US" dirty="0"/>
              <a:t>With a change in pH, the surface can switch wettability between hydrophobic and hydrophilic.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57" y="3526505"/>
            <a:ext cx="6513341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2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pollutants (such as pesticides and herbicides) from drinking water.</a:t>
            </a:r>
          </a:p>
          <a:p>
            <a:r>
              <a:rPr lang="en-US" dirty="0"/>
              <a:t>To isolating important biological macromolecules such as proteins </a:t>
            </a:r>
          </a:p>
          <a:p>
            <a:r>
              <a:rPr lang="en-US" dirty="0"/>
              <a:t>The ability to be anti-bacterial, and anti-fogging</a:t>
            </a:r>
          </a:p>
          <a:p>
            <a:r>
              <a:rPr lang="en-US" dirty="0"/>
              <a:t>Cleaning surfaces on windows. With a simple rinse of dilute ammonia, it is possible to remove the dirt and the grime from these self cleaning surfaces. </a:t>
            </a:r>
          </a:p>
        </p:txBody>
      </p:sp>
    </p:spTree>
    <p:extLst>
      <p:ext uri="{BB962C8B-B14F-4D97-AF65-F5344CB8AC3E}">
        <p14:creationId xmlns:p14="http://schemas.microsoft.com/office/powerpoint/2010/main" val="67785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Angle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494" y="2680233"/>
            <a:ext cx="6097336" cy="21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Hydrophobic and hydrophilic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812" y="2016125"/>
            <a:ext cx="2688700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Hydrophobic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Hydrophobicity means hydro meaning </a:t>
            </a:r>
            <a:r>
              <a:rPr lang="en-US" i="1" dirty="0"/>
              <a:t>water</a:t>
            </a:r>
          </a:p>
          <a:p>
            <a:r>
              <a:rPr lang="en-US" dirty="0" err="1"/>
              <a:t>Phobos</a:t>
            </a:r>
            <a:r>
              <a:rPr lang="en-US" dirty="0"/>
              <a:t>, meaning </a:t>
            </a:r>
            <a:r>
              <a:rPr lang="en-US" i="1" dirty="0"/>
              <a:t>fear of</a:t>
            </a:r>
            <a:r>
              <a:rPr lang="en-US" dirty="0"/>
              <a:t>)</a:t>
            </a:r>
          </a:p>
          <a:p>
            <a:r>
              <a:rPr lang="en-US" dirty="0"/>
              <a:t>Hydrophobic molecules tend to be non-polar</a:t>
            </a:r>
          </a:p>
          <a:p>
            <a:r>
              <a:rPr lang="en-US" dirty="0"/>
              <a:t>Hydrophobic molecules in water often cluster together.</a:t>
            </a:r>
          </a:p>
          <a:p>
            <a:r>
              <a:rPr lang="en-US" dirty="0"/>
              <a:t>Water on hydrophobic surfaces will exhibit a high contact angle. </a:t>
            </a:r>
          </a:p>
          <a:p>
            <a:r>
              <a:rPr lang="en-US" dirty="0"/>
              <a:t>Examples of hydrophobic molecules include alkanes, oils, fats, and greasy substances in general.</a:t>
            </a:r>
          </a:p>
          <a:p>
            <a:r>
              <a:rPr lang="en-US" dirty="0"/>
              <a:t>Hydrophobic materials are used for oil removal from water, the management of oil spills, and chemical separation processes to remove non-polar substances from polar compounds.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2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Hydrophilic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hydrophile</a:t>
            </a:r>
            <a:r>
              <a:rPr lang="en-US" dirty="0"/>
              <a:t> means hydro, meaning </a:t>
            </a:r>
            <a:r>
              <a:rPr lang="en-US" i="1" dirty="0"/>
              <a:t>water</a:t>
            </a:r>
          </a:p>
          <a:p>
            <a:r>
              <a:rPr lang="en-US" dirty="0"/>
              <a:t>Philia meaning </a:t>
            </a:r>
            <a:r>
              <a:rPr lang="en-US" i="1" dirty="0"/>
              <a:t>love)</a:t>
            </a:r>
            <a:r>
              <a:rPr lang="en-US" dirty="0"/>
              <a:t>, is a molecule that is attracted to, and can be dissolved by, water.</a:t>
            </a:r>
          </a:p>
          <a:p>
            <a:r>
              <a:rPr lang="en-US" dirty="0"/>
              <a:t>A hydrophilic molecule or portion of a molecule is one that has a tendency to</a:t>
            </a:r>
          </a:p>
          <a:p>
            <a:r>
              <a:rPr lang="en-US" dirty="0"/>
              <a:t>interact with or be dissolved by water and other polar substances. Hydrophilic substances can seem to attract water out of the air, the way salts (which are hydrophilic)</a:t>
            </a:r>
          </a:p>
          <a:p>
            <a:r>
              <a:rPr lang="en-US" dirty="0"/>
              <a:t>do. Sugar is hydrophilic too, and like salt is sometimes used to draw water out of foods.</a:t>
            </a:r>
          </a:p>
        </p:txBody>
      </p:sp>
    </p:spTree>
    <p:extLst>
      <p:ext uri="{BB962C8B-B14F-4D97-AF65-F5344CB8AC3E}">
        <p14:creationId xmlns:p14="http://schemas.microsoft.com/office/powerpoint/2010/main" val="8439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542" y="2016125"/>
            <a:ext cx="5749241" cy="3449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5705" y="5498500"/>
            <a:ext cx="951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Surface chemistry of MUABA based hydrophobic and hydrophilic switchable</a:t>
            </a:r>
          </a:p>
          <a:p>
            <a:r>
              <a:rPr lang="en-US" dirty="0">
                <a:latin typeface="Times New Roman" panose="02020603050405020304" pitchFamily="18" charset="0"/>
              </a:rPr>
              <a:t>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805" y="272122"/>
            <a:ext cx="9603275" cy="10492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Contact angle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026" y="1248913"/>
            <a:ext cx="4518251" cy="4794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5391" y="6211669"/>
            <a:ext cx="6851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Contact angle measurement for switchable surface at different </a:t>
            </a:r>
            <a:r>
              <a:rPr lang="en-US" dirty="0" err="1">
                <a:latin typeface="Times New Roman" panose="02020603050405020304" pitchFamily="18" charset="0"/>
              </a:rPr>
              <a:t>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1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701</TotalTime>
  <Words>377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Times New Roman</vt:lpstr>
      <vt:lpstr>Gallery</vt:lpstr>
      <vt:lpstr>PowerPoint Presentation</vt:lpstr>
      <vt:lpstr>Why do we call them smart surfaces ?</vt:lpstr>
      <vt:lpstr>The benefits</vt:lpstr>
      <vt:lpstr>Contact Angle</vt:lpstr>
      <vt:lpstr>Hydrophobic and hydrophilic </vt:lpstr>
      <vt:lpstr>Hydrophobic </vt:lpstr>
      <vt:lpstr>Hydrophilic </vt:lpstr>
      <vt:lpstr>How does it work ?</vt:lpstr>
      <vt:lpstr>Contact angle measurement</vt:lpstr>
      <vt:lpstr>Applications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33</cp:revision>
  <dcterms:created xsi:type="dcterms:W3CDTF">2016-12-11T18:55:41Z</dcterms:created>
  <dcterms:modified xsi:type="dcterms:W3CDTF">2016-12-12T06:37:03Z</dcterms:modified>
</cp:coreProperties>
</file>